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Lst>
  <p:sldSz cy="10058400" cx="7772400"/>
  <p:notesSz cx="6858000" cy="9144000"/>
  <p:embeddedFontLst>
    <p:embeddedFont>
      <p:font typeface="Google Sans SemiBold"/>
      <p:regular r:id="rId14"/>
      <p:bold r:id="rId15"/>
      <p:italic r:id="rId16"/>
      <p:boldItalic r:id="rId17"/>
    </p:embeddedFont>
    <p:embeddedFont>
      <p:font typeface="Roboto"/>
      <p:regular r:id="rId18"/>
      <p:bold r:id="rId19"/>
      <p:italic r:id="rId20"/>
      <p:boldItalic r:id="rId21"/>
    </p:embeddedFont>
    <p:embeddedFont>
      <p:font typeface="PT Sans Narrow"/>
      <p:regular r:id="rId22"/>
      <p:bold r:id="rId23"/>
    </p:embeddedFont>
    <p:embeddedFont>
      <p:font typeface="Lato"/>
      <p:regular r:id="rId24"/>
      <p:bold r:id="rId25"/>
      <p:italic r:id="rId26"/>
      <p:boldItalic r:id="rId27"/>
    </p:embeddedFont>
    <p:embeddedFont>
      <p:font typeface="Google Sans"/>
      <p:regular r:id="rId28"/>
      <p:bold r:id="rId29"/>
      <p:italic r:id="rId30"/>
      <p:boldItalic r:id="rId31"/>
    </p:embeddedFont>
    <p:embeddedFont>
      <p:font typeface="Work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Lato-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GoogleSans-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Italic.fntdata"/><Relationship Id="rId30" Type="http://schemas.openxmlformats.org/officeDocument/2006/relationships/font" Target="fonts/GoogleSans-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font" Target="fonts/GoogleSansSemiBold-bold.fntdata"/><Relationship Id="rId14" Type="http://schemas.openxmlformats.org/officeDocument/2006/relationships/font" Target="fonts/GoogleSansSemiBold-regular.fntdata"/><Relationship Id="rId17" Type="http://schemas.openxmlformats.org/officeDocument/2006/relationships/font" Target="fonts/GoogleSansSemiBold-boldItalic.fntdata"/><Relationship Id="rId16" Type="http://schemas.openxmlformats.org/officeDocument/2006/relationships/font" Target="fonts/GoogleSansSemiBold-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422" name="Google Shape;422;p17"/>
          <p:cNvSpPr/>
          <p:nvPr>
            <p:ph idx="2" type="pic"/>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24" name="Google Shape;424;p17"/>
          <p:cNvGrpSpPr/>
          <p:nvPr/>
        </p:nvGrpSpPr>
        <p:grpSpPr>
          <a:xfrm>
            <a:off x="188692" y="665125"/>
            <a:ext cx="7642026" cy="771300"/>
            <a:chOff x="188700" y="665125"/>
            <a:chExt cx="5353808" cy="771300"/>
          </a:xfrm>
        </p:grpSpPr>
        <p:sp>
          <p:nvSpPr>
            <p:cNvPr id="425" name="Google Shape;425;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Regression Assumptions After Modeling</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8" y="1036225"/>
              <a:ext cx="53538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Executive </a:t>
              </a:r>
              <a:r>
                <a:rPr lang="en">
                  <a:latin typeface="Roboto"/>
                  <a:ea typeface="Roboto"/>
                  <a:cs typeface="Roboto"/>
                  <a:sym typeface="Roboto"/>
                </a:rPr>
                <a:t>summary</a:t>
              </a:r>
              <a:r>
                <a:rPr lang="en">
                  <a:latin typeface="Roboto"/>
                  <a:ea typeface="Roboto"/>
                  <a:cs typeface="Roboto"/>
                  <a:sym typeface="Roboto"/>
                </a:rPr>
                <a:t> report for the New York City Taxi and Limousine Commision</a:t>
              </a:r>
              <a:endParaRPr>
                <a:solidFill>
                  <a:srgbClr val="000000"/>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pic>
        <p:nvPicPr>
          <p:cNvPr id="431" name="Google Shape;431;p18"/>
          <p:cNvPicPr preferRelativeResize="0"/>
          <p:nvPr>
            <p:ph idx="2" type="pic"/>
          </p:nvPr>
        </p:nvPicPr>
        <p:blipFill rotWithShape="1">
          <a:blip r:embed="rId3">
            <a:alphaModFix/>
          </a:blip>
          <a:srcRect b="9910" l="0" r="0" t="9910"/>
          <a:stretch/>
        </p:blipFill>
        <p:spPr>
          <a:xfrm>
            <a:off x="3503175" y="2138725"/>
            <a:ext cx="3711225" cy="2549574"/>
          </a:xfrm>
          <a:prstGeom prst="rect">
            <a:avLst/>
          </a:prstGeom>
        </p:spPr>
      </p:pic>
      <p:sp>
        <p:nvSpPr>
          <p:cNvPr id="432" name="Google Shape;432;p18"/>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33" name="Google Shape;433;p18"/>
          <p:cNvSpPr txBox="1"/>
          <p:nvPr/>
        </p:nvSpPr>
        <p:spPr>
          <a:xfrm>
            <a:off x="3092225" y="4688300"/>
            <a:ext cx="31722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440"/>
              <a:buNone/>
            </a:pPr>
            <a:r>
              <a:rPr i="1" lang="en" sz="839">
                <a:latin typeface="Lato"/>
                <a:ea typeface="Lato"/>
                <a:cs typeface="Lato"/>
                <a:sym typeface="Lato"/>
              </a:rPr>
              <a:t>Alt-text: The scatter plot shows a linear regression model plot </a:t>
            </a:r>
            <a:r>
              <a:rPr i="1" lang="en" sz="839">
                <a:latin typeface="Lato"/>
                <a:ea typeface="Lato"/>
                <a:cs typeface="Lato"/>
                <a:sym typeface="Lato"/>
              </a:rPr>
              <a:t>illustrating</a:t>
            </a:r>
            <a:r>
              <a:rPr i="1" lang="en" sz="839">
                <a:latin typeface="Lato"/>
                <a:ea typeface="Lato"/>
                <a:cs typeface="Lato"/>
                <a:sym typeface="Lato"/>
              </a:rPr>
              <a:t> predicted and actual fare amount for taxi car rides</a:t>
            </a:r>
            <a:endParaRPr i="1" sz="839">
              <a:solidFill>
                <a:srgbClr val="000000"/>
              </a:solidFill>
              <a:latin typeface="Lato"/>
              <a:ea typeface="Lato"/>
              <a:cs typeface="Lato"/>
              <a:sym typeface="Lato"/>
            </a:endParaRPr>
          </a:p>
        </p:txBody>
      </p:sp>
      <p:grpSp>
        <p:nvGrpSpPr>
          <p:cNvPr id="434" name="Google Shape;434;p18"/>
          <p:cNvGrpSpPr/>
          <p:nvPr/>
        </p:nvGrpSpPr>
        <p:grpSpPr>
          <a:xfrm>
            <a:off x="176655" y="131675"/>
            <a:ext cx="7772544" cy="771300"/>
            <a:chOff x="188700" y="665125"/>
            <a:chExt cx="5190000" cy="771300"/>
          </a:xfrm>
        </p:grpSpPr>
        <p:sp>
          <p:nvSpPr>
            <p:cNvPr id="435" name="Google Shape;435;p18"/>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lnSpc>
                  <a:spcPct val="95000"/>
                </a:lnSpc>
                <a:spcBef>
                  <a:spcPts val="0"/>
                </a:spcBef>
                <a:spcAft>
                  <a:spcPts val="0"/>
                </a:spcAft>
                <a:buNone/>
              </a:pPr>
              <a:r>
                <a:rPr b="1" lang="en" sz="2000">
                  <a:latin typeface="Google Sans SemiBold"/>
                  <a:ea typeface="Google Sans SemiBold"/>
                  <a:cs typeface="Google Sans SemiBold"/>
                  <a:sym typeface="Google Sans SemiBold"/>
                </a:rPr>
                <a:t>Regression Assumptions After Modeling		</a:t>
              </a:r>
              <a:endParaRPr sz="2300">
                <a:solidFill>
                  <a:srgbClr val="000000"/>
                </a:solidFill>
                <a:latin typeface="Google Sans SemiBold"/>
                <a:ea typeface="Google Sans SemiBold"/>
                <a:cs typeface="Google Sans SemiBold"/>
                <a:sym typeface="Google Sans SemiBold"/>
              </a:endParaRPr>
            </a:p>
          </p:txBody>
        </p:sp>
        <p:sp>
          <p:nvSpPr>
            <p:cNvPr id="436" name="Google Shape;436;p18"/>
            <p:cNvSpPr txBox="1"/>
            <p:nvPr/>
          </p:nvSpPr>
          <p:spPr>
            <a:xfrm>
              <a:off x="634794" y="1036225"/>
              <a:ext cx="3671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900">
                  <a:latin typeface="Roboto"/>
                  <a:ea typeface="Roboto"/>
                  <a:cs typeface="Roboto"/>
                  <a:sym typeface="Roboto"/>
                </a:rPr>
                <a:t>Executive summary report for the New York City Taxi and Limousine Commision	</a:t>
              </a:r>
              <a:endParaRPr sz="900">
                <a:solidFill>
                  <a:srgbClr val="000000"/>
                </a:solidFill>
                <a:latin typeface="Roboto"/>
                <a:ea typeface="Roboto"/>
                <a:cs typeface="Roboto"/>
                <a:sym typeface="Roboto"/>
              </a:endParaRPr>
            </a:p>
          </p:txBody>
        </p:sp>
      </p:grpSp>
      <p:sp>
        <p:nvSpPr>
          <p:cNvPr id="437" name="Google Shape;437;p18"/>
          <p:cNvSpPr txBox="1"/>
          <p:nvPr/>
        </p:nvSpPr>
        <p:spPr>
          <a:xfrm>
            <a:off x="189175" y="1356775"/>
            <a:ext cx="2759100" cy="1467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100">
                <a:solidFill>
                  <a:schemeClr val="dk1"/>
                </a:solidFill>
                <a:latin typeface="Google Sans"/>
                <a:ea typeface="Google Sans"/>
                <a:cs typeface="Google Sans"/>
                <a:sym typeface="Google Sans"/>
              </a:rPr>
              <a:t>The New York City Taxi &amp; Limousine Commision contacted Automatidata to predict taxi cab fares. In this part of the project, the Automatidata data team created a deliverable for the original ask from their client: a regression model.</a:t>
            </a:r>
            <a:endParaRPr sz="1100">
              <a:solidFill>
                <a:schemeClr val="dk1"/>
              </a:solidFill>
              <a:latin typeface="Google Sans"/>
              <a:ea typeface="Google Sans"/>
              <a:cs typeface="Google Sans"/>
              <a:sym typeface="Google Sans"/>
            </a:endParaRPr>
          </a:p>
        </p:txBody>
      </p:sp>
      <p:sp>
        <p:nvSpPr>
          <p:cNvPr id="438" name="Google Shape;438;p18"/>
          <p:cNvSpPr txBox="1"/>
          <p:nvPr/>
        </p:nvSpPr>
        <p:spPr>
          <a:xfrm>
            <a:off x="143725" y="3176675"/>
            <a:ext cx="28500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Google Sans"/>
                <a:ea typeface="Google Sans"/>
                <a:cs typeface="Google Sans"/>
                <a:sym typeface="Google Sans"/>
              </a:rPr>
              <a:t>The Automatidata  data team chose to create a multiple linear (MLR) regression model based on the type and distribution of data provided. The MLR model showed a successful model that </a:t>
            </a:r>
            <a:r>
              <a:rPr lang="en" sz="1100">
                <a:latin typeface="Google Sans"/>
                <a:ea typeface="Google Sans"/>
                <a:cs typeface="Google Sans"/>
                <a:sym typeface="Google Sans"/>
              </a:rPr>
              <a:t>estimates</a:t>
            </a:r>
            <a:r>
              <a:rPr lang="en" sz="1100">
                <a:latin typeface="Google Sans"/>
                <a:ea typeface="Google Sans"/>
                <a:cs typeface="Google Sans"/>
                <a:sym typeface="Google Sans"/>
              </a:rPr>
              <a:t> taxi car fare prior to the ride.</a:t>
            </a:r>
            <a:endParaRPr sz="1100">
              <a:latin typeface="Google Sans"/>
              <a:ea typeface="Google Sans"/>
              <a:cs typeface="Google Sans"/>
              <a:sym typeface="Google Sans"/>
            </a:endParaRPr>
          </a:p>
          <a:p>
            <a:pPr indent="0" lvl="0" marL="0" rtl="0" algn="l">
              <a:spcBef>
                <a:spcPts val="0"/>
              </a:spcBef>
              <a:spcAft>
                <a:spcPts val="0"/>
              </a:spcAft>
              <a:buNone/>
            </a:pPr>
            <a:r>
              <a:t/>
            </a:r>
            <a:endParaRPr sz="1100">
              <a:latin typeface="Google Sans"/>
              <a:ea typeface="Google Sans"/>
              <a:cs typeface="Google Sans"/>
              <a:sym typeface="Google Sans"/>
            </a:endParaRPr>
          </a:p>
          <a:p>
            <a:pPr indent="0" lvl="0" marL="0" rtl="0" algn="l">
              <a:spcBef>
                <a:spcPts val="0"/>
              </a:spcBef>
              <a:spcAft>
                <a:spcPts val="0"/>
              </a:spcAft>
              <a:buNone/>
            </a:pPr>
            <a:r>
              <a:rPr lang="en" sz="1100">
                <a:latin typeface="Google Sans"/>
                <a:ea typeface="Google Sans"/>
                <a:cs typeface="Google Sans"/>
                <a:sym typeface="Google Sans"/>
              </a:rPr>
              <a:t>The model performance is high on both training and test sets, suggesting that the model is not over-biased and that the model is not overfit. The model performed better on the test data</a:t>
            </a:r>
            <a:endParaRPr sz="1100">
              <a:latin typeface="Google Sans"/>
              <a:ea typeface="Google Sans"/>
              <a:cs typeface="Google Sans"/>
              <a:sym typeface="Google Sans"/>
            </a:endParaRPr>
          </a:p>
        </p:txBody>
      </p:sp>
      <p:sp>
        <p:nvSpPr>
          <p:cNvPr id="439" name="Google Shape;439;p18"/>
          <p:cNvSpPr txBox="1"/>
          <p:nvPr/>
        </p:nvSpPr>
        <p:spPr>
          <a:xfrm>
            <a:off x="189175" y="5816700"/>
            <a:ext cx="28500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Google Sans"/>
                <a:ea typeface="Google Sans"/>
                <a:cs typeface="Google Sans"/>
                <a:sym typeface="Google Sans"/>
              </a:rPr>
              <a:t>Inputting</a:t>
            </a:r>
            <a:r>
              <a:rPr lang="en" sz="1100">
                <a:latin typeface="Google Sans"/>
                <a:ea typeface="Google Sans"/>
                <a:cs typeface="Google Sans"/>
                <a:sym typeface="Google Sans"/>
              </a:rPr>
              <a:t> outliers optimized the model, specifically in regards to the variables of : fare amount and duration.</a:t>
            </a:r>
            <a:endParaRPr sz="1100">
              <a:latin typeface="Google Sans"/>
              <a:ea typeface="Google Sans"/>
              <a:cs typeface="Google Sans"/>
              <a:sym typeface="Google Sans"/>
            </a:endParaRPr>
          </a:p>
          <a:p>
            <a:pPr indent="0" lvl="0" marL="0" rtl="0" algn="l">
              <a:spcBef>
                <a:spcPts val="0"/>
              </a:spcBef>
              <a:spcAft>
                <a:spcPts val="0"/>
              </a:spcAft>
              <a:buNone/>
            </a:pPr>
            <a:r>
              <a:t/>
            </a:r>
            <a:endParaRPr sz="1100">
              <a:latin typeface="Google Sans"/>
              <a:ea typeface="Google Sans"/>
              <a:cs typeface="Google Sans"/>
              <a:sym typeface="Google Sans"/>
            </a:endParaRPr>
          </a:p>
          <a:p>
            <a:pPr indent="0" lvl="0" marL="0" rtl="0" algn="l">
              <a:spcBef>
                <a:spcPts val="0"/>
              </a:spcBef>
              <a:spcAft>
                <a:spcPts val="0"/>
              </a:spcAft>
              <a:buNone/>
            </a:pPr>
            <a:r>
              <a:rPr lang="en" sz="1100">
                <a:latin typeface="Google Sans"/>
                <a:ea typeface="Google Sans"/>
                <a:cs typeface="Google Sans"/>
                <a:sym typeface="Google Sans"/>
              </a:rPr>
              <a:t>The linear regression model provides a sound framework for predicting the </a:t>
            </a:r>
            <a:r>
              <a:rPr lang="en" sz="1100">
                <a:latin typeface="Google Sans"/>
                <a:ea typeface="Google Sans"/>
                <a:cs typeface="Google Sans"/>
                <a:sym typeface="Google Sans"/>
              </a:rPr>
              <a:t>estimated</a:t>
            </a:r>
            <a:r>
              <a:rPr lang="en" sz="1100">
                <a:latin typeface="Google Sans"/>
                <a:ea typeface="Google Sans"/>
                <a:cs typeface="Google Sans"/>
                <a:sym typeface="Google Sans"/>
              </a:rPr>
              <a:t> fare amount for taxi rides.</a:t>
            </a:r>
            <a:endParaRPr sz="1100">
              <a:latin typeface="Google Sans"/>
              <a:ea typeface="Google Sans"/>
              <a:cs typeface="Google Sans"/>
              <a:sym typeface="Google Sans"/>
            </a:endParaRPr>
          </a:p>
        </p:txBody>
      </p:sp>
      <p:sp>
        <p:nvSpPr>
          <p:cNvPr id="440" name="Google Shape;440;p18"/>
          <p:cNvSpPr txBox="1"/>
          <p:nvPr/>
        </p:nvSpPr>
        <p:spPr>
          <a:xfrm>
            <a:off x="3202775" y="1053450"/>
            <a:ext cx="44877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Google Sans"/>
                <a:ea typeface="Google Sans"/>
                <a:cs typeface="Google Sans"/>
                <a:sym typeface="Google Sans"/>
              </a:rPr>
              <a:t>In order to showcase the efficacy of the linear regression model, the Automatidata data team included a scatter plot comparing the predicted and actual fare amount. This can be used to predict the fare amount of the taxi cab rides with reasonable confidence. The provided notebook exhibits further analysis on the model residuals.</a:t>
            </a:r>
            <a:endParaRPr sz="1100">
              <a:solidFill>
                <a:schemeClr val="dk1"/>
              </a:solidFill>
              <a:latin typeface="Google Sans"/>
              <a:ea typeface="Google Sans"/>
              <a:cs typeface="Google Sans"/>
              <a:sym typeface="Google Sans"/>
            </a:endParaRPr>
          </a:p>
        </p:txBody>
      </p:sp>
      <p:sp>
        <p:nvSpPr>
          <p:cNvPr id="441" name="Google Shape;441;p18"/>
          <p:cNvSpPr txBox="1"/>
          <p:nvPr/>
        </p:nvSpPr>
        <p:spPr>
          <a:xfrm>
            <a:off x="3584375" y="5564075"/>
            <a:ext cx="37113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latin typeface="Google Sans"/>
                <a:ea typeface="Google Sans"/>
                <a:cs typeface="Google Sans"/>
                <a:sym typeface="Google Sans"/>
              </a:rPr>
              <a:t>Model Metrics:</a:t>
            </a:r>
            <a:endParaRPr sz="1100">
              <a:solidFill>
                <a:schemeClr val="dk1"/>
              </a:solidFill>
              <a:latin typeface="Google Sans"/>
              <a:ea typeface="Google Sans"/>
              <a:cs typeface="Google Sans"/>
              <a:sym typeface="Google Sans"/>
            </a:endParaRPr>
          </a:p>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Net model tuning resulted in:</a:t>
            </a:r>
            <a:endParaRPr sz="1100">
              <a:solidFill>
                <a:schemeClr val="dk1"/>
              </a:solidFill>
              <a:latin typeface="Google Sans"/>
              <a:ea typeface="Google Sans"/>
              <a:cs typeface="Google Sans"/>
              <a:sym typeface="Google Sans"/>
            </a:endParaRPr>
          </a:p>
          <a:p>
            <a:pPr indent="-298450" lvl="1" marL="9144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R^2 0.87, meaning that 86.8% of the variance is described by the model.</a:t>
            </a:r>
            <a:endParaRPr sz="1100">
              <a:solidFill>
                <a:schemeClr val="dk1"/>
              </a:solidFill>
              <a:latin typeface="Google Sans"/>
              <a:ea typeface="Google Sans"/>
              <a:cs typeface="Google Sans"/>
              <a:sym typeface="Google Sans"/>
            </a:endParaRPr>
          </a:p>
          <a:p>
            <a:pPr indent="-298450" lvl="1" marL="9144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MAE 2.1</a:t>
            </a:r>
            <a:endParaRPr sz="1100">
              <a:solidFill>
                <a:schemeClr val="dk1"/>
              </a:solidFill>
              <a:latin typeface="Google Sans"/>
              <a:ea typeface="Google Sans"/>
              <a:cs typeface="Google Sans"/>
              <a:sym typeface="Google Sans"/>
            </a:endParaRPr>
          </a:p>
          <a:p>
            <a:pPr indent="-298450" lvl="1" marL="9144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MSE: 14.36</a:t>
            </a:r>
            <a:endParaRPr sz="1100">
              <a:solidFill>
                <a:schemeClr val="dk1"/>
              </a:solidFill>
              <a:latin typeface="Google Sans"/>
              <a:ea typeface="Google Sans"/>
              <a:cs typeface="Google Sans"/>
              <a:sym typeface="Google Sans"/>
            </a:endParaRPr>
          </a:p>
          <a:p>
            <a:pPr indent="-298450" lvl="1" marL="9144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RMSE 3.8</a:t>
            </a:r>
            <a:endParaRPr sz="1100">
              <a:solidFill>
                <a:schemeClr val="dk1"/>
              </a:solidFill>
              <a:latin typeface="Google Sans"/>
              <a:ea typeface="Google Sans"/>
              <a:cs typeface="Google Sans"/>
              <a:sym typeface="Google Sans"/>
            </a:endParaRPr>
          </a:p>
        </p:txBody>
      </p:sp>
      <p:sp>
        <p:nvSpPr>
          <p:cNvPr id="442" name="Google Shape;442;p18"/>
          <p:cNvSpPr txBox="1"/>
          <p:nvPr/>
        </p:nvSpPr>
        <p:spPr>
          <a:xfrm>
            <a:off x="521825" y="7941700"/>
            <a:ext cx="2850000" cy="18297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feature with the greatest effect on fare amount was ride duration, which as not unexpected. The model revealed a mean increase of $7 for each additional minute, however this not a reliable benchmark due to high correlation between some features.</a:t>
            </a:r>
            <a:endParaRPr sz="1100">
              <a:solidFill>
                <a:schemeClr val="dk1"/>
              </a:solidFill>
              <a:latin typeface="Google Sans"/>
              <a:ea typeface="Google Sans"/>
              <a:cs typeface="Google Sans"/>
              <a:sym typeface="Google Sans"/>
            </a:endParaRPr>
          </a:p>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Request additional data from </a:t>
            </a:r>
            <a:r>
              <a:rPr lang="en" sz="1100">
                <a:solidFill>
                  <a:schemeClr val="dk1"/>
                </a:solidFill>
                <a:latin typeface="Google Sans"/>
                <a:ea typeface="Google Sans"/>
                <a:cs typeface="Google Sans"/>
                <a:sym typeface="Google Sans"/>
              </a:rPr>
              <a:t>underrepresented</a:t>
            </a:r>
            <a:r>
              <a:rPr lang="en" sz="1100">
                <a:solidFill>
                  <a:schemeClr val="dk1"/>
                </a:solidFill>
                <a:latin typeface="Google Sans"/>
                <a:ea typeface="Google Sans"/>
                <a:cs typeface="Google Sans"/>
                <a:sym typeface="Google Sans"/>
              </a:rPr>
              <a:t> </a:t>
            </a:r>
            <a:r>
              <a:rPr lang="en" sz="1100">
                <a:solidFill>
                  <a:schemeClr val="dk1"/>
                </a:solidFill>
                <a:latin typeface="Google Sans"/>
                <a:ea typeface="Google Sans"/>
                <a:cs typeface="Google Sans"/>
                <a:sym typeface="Google Sans"/>
              </a:rPr>
              <a:t>itineraries</a:t>
            </a:r>
            <a:endParaRPr sz="1100">
              <a:solidFill>
                <a:schemeClr val="dk1"/>
              </a:solidFill>
              <a:latin typeface="Google Sans"/>
              <a:ea typeface="Google Sans"/>
              <a:cs typeface="Google Sans"/>
              <a:sym typeface="Google Sans"/>
            </a:endParaRPr>
          </a:p>
        </p:txBody>
      </p:sp>
      <p:sp>
        <p:nvSpPr>
          <p:cNvPr id="443" name="Google Shape;443;p18"/>
          <p:cNvSpPr txBox="1"/>
          <p:nvPr/>
        </p:nvSpPr>
        <p:spPr>
          <a:xfrm>
            <a:off x="3717175" y="7849475"/>
            <a:ext cx="2850000" cy="18297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New York City Taxi and Limousine </a:t>
            </a:r>
            <a:r>
              <a:rPr lang="en" sz="1100">
                <a:solidFill>
                  <a:schemeClr val="dk1"/>
                </a:solidFill>
                <a:latin typeface="Google Sans"/>
                <a:ea typeface="Google Sans"/>
                <a:cs typeface="Google Sans"/>
                <a:sym typeface="Google Sans"/>
              </a:rPr>
              <a:t>commission</a:t>
            </a:r>
            <a:r>
              <a:rPr lang="en" sz="1100">
                <a:solidFill>
                  <a:schemeClr val="dk1"/>
                </a:solidFill>
                <a:latin typeface="Google Sans"/>
                <a:ea typeface="Google Sans"/>
                <a:cs typeface="Google Sans"/>
                <a:sym typeface="Google Sans"/>
              </a:rPr>
              <a:t> can use these findings to create an app that allows users to see the </a:t>
            </a:r>
            <a:r>
              <a:rPr lang="en" sz="1100">
                <a:solidFill>
                  <a:schemeClr val="dk1"/>
                </a:solidFill>
                <a:latin typeface="Google Sans"/>
                <a:ea typeface="Google Sans"/>
                <a:cs typeface="Google Sans"/>
                <a:sym typeface="Google Sans"/>
              </a:rPr>
              <a:t>estimated</a:t>
            </a:r>
            <a:r>
              <a:rPr lang="en" sz="1100">
                <a:solidFill>
                  <a:schemeClr val="dk1"/>
                </a:solidFill>
                <a:latin typeface="Google Sans"/>
                <a:ea typeface="Google Sans"/>
                <a:cs typeface="Google Sans"/>
                <a:sym typeface="Google Sans"/>
              </a:rPr>
              <a:t> fare before their ride begins.</a:t>
            </a:r>
            <a:endParaRPr sz="1100">
              <a:solidFill>
                <a:schemeClr val="dk1"/>
              </a:solidFill>
              <a:latin typeface="Google Sans"/>
              <a:ea typeface="Google Sans"/>
              <a:cs typeface="Google Sans"/>
              <a:sym typeface="Google Sans"/>
            </a:endParaRPr>
          </a:p>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model provides a generally strong and </a:t>
            </a:r>
            <a:r>
              <a:rPr lang="en" sz="1100">
                <a:solidFill>
                  <a:schemeClr val="dk1"/>
                </a:solidFill>
                <a:latin typeface="Google Sans"/>
                <a:ea typeface="Google Sans"/>
                <a:cs typeface="Google Sans"/>
                <a:sym typeface="Google Sans"/>
              </a:rPr>
              <a:t>reliable</a:t>
            </a:r>
            <a:r>
              <a:rPr lang="en" sz="1100">
                <a:solidFill>
                  <a:schemeClr val="dk1"/>
                </a:solidFill>
                <a:latin typeface="Google Sans"/>
                <a:ea typeface="Google Sans"/>
                <a:cs typeface="Google Sans"/>
                <a:sym typeface="Google Sans"/>
              </a:rPr>
              <a:t> fare </a:t>
            </a:r>
            <a:r>
              <a:rPr lang="en" sz="1100">
                <a:solidFill>
                  <a:schemeClr val="dk1"/>
                </a:solidFill>
                <a:latin typeface="Google Sans"/>
                <a:ea typeface="Google Sans"/>
                <a:cs typeface="Google Sans"/>
                <a:sym typeface="Google Sans"/>
              </a:rPr>
              <a:t>prediction</a:t>
            </a:r>
            <a:r>
              <a:rPr lang="en" sz="1100">
                <a:solidFill>
                  <a:schemeClr val="dk1"/>
                </a:solidFill>
                <a:latin typeface="Google Sans"/>
                <a:ea typeface="Google Sans"/>
                <a:cs typeface="Google Sans"/>
                <a:sym typeface="Google Sans"/>
              </a:rPr>
              <a:t> that can used in downstream modeling efforts.</a:t>
            </a:r>
            <a:endParaRPr sz="1100">
              <a:solidFill>
                <a:schemeClr val="dk1"/>
              </a:solidFill>
              <a:latin typeface="Google Sans"/>
              <a:ea typeface="Google Sans"/>
              <a:cs typeface="Google Sans"/>
              <a:sym typeface="Googl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19"/>
          <p:cNvSpPr/>
          <p:nvPr>
            <p:ph idx="2" type="pic"/>
          </p:nvPr>
        </p:nvSpPr>
        <p:spPr>
          <a:xfrm>
            <a:off x="4467025" y="5862300"/>
            <a:ext cx="3006900" cy="2044800"/>
          </a:xfrm>
          <a:prstGeom prst="rect">
            <a:avLst/>
          </a:prstGeom>
        </p:spPr>
      </p:sp>
      <p:sp>
        <p:nvSpPr>
          <p:cNvPr id="449" name="Google Shape;449;p19"/>
          <p:cNvSpPr txBox="1"/>
          <p:nvPr/>
        </p:nvSpPr>
        <p:spPr>
          <a:xfrm>
            <a:off x="4467025" y="80247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50" name="Google Shape;450;p19"/>
          <p:cNvGrpSpPr/>
          <p:nvPr/>
        </p:nvGrpSpPr>
        <p:grpSpPr>
          <a:xfrm>
            <a:off x="188700" y="665125"/>
            <a:ext cx="5190000" cy="771300"/>
            <a:chOff x="188700" y="665125"/>
            <a:chExt cx="5190000" cy="771300"/>
          </a:xfrm>
        </p:grpSpPr>
        <p:sp>
          <p:nvSpPr>
            <p:cNvPr id="451" name="Google Shape;451;p19"/>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2" name="Google Shape;452;p19"/>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20"/>
          <p:cNvSpPr/>
          <p:nvPr>
            <p:ph idx="2" type="pic"/>
          </p:nvPr>
        </p:nvSpPr>
        <p:spPr>
          <a:xfrm>
            <a:off x="4076163" y="6199700"/>
            <a:ext cx="3035400" cy="2495700"/>
          </a:xfrm>
          <a:prstGeom prst="rect">
            <a:avLst/>
          </a:prstGeom>
        </p:spPr>
      </p:sp>
      <p:grpSp>
        <p:nvGrpSpPr>
          <p:cNvPr id="458" name="Google Shape;458;p20"/>
          <p:cNvGrpSpPr/>
          <p:nvPr/>
        </p:nvGrpSpPr>
        <p:grpSpPr>
          <a:xfrm>
            <a:off x="404725" y="508525"/>
            <a:ext cx="5190000" cy="771300"/>
            <a:chOff x="188700" y="665125"/>
            <a:chExt cx="5190000" cy="771300"/>
          </a:xfrm>
        </p:grpSpPr>
        <p:sp>
          <p:nvSpPr>
            <p:cNvPr id="459" name="Google Shape;459;p20"/>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0" name="Google Shape;460;p20"/>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21"/>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66" name="Google Shape;466;p21"/>
          <p:cNvSpPr/>
          <p:nvPr>
            <p:ph idx="2" type="pic"/>
          </p:nvPr>
        </p:nvSpPr>
        <p:spPr>
          <a:xfrm>
            <a:off x="4394725" y="4961200"/>
            <a:ext cx="3035400" cy="2495700"/>
          </a:xfrm>
          <a:prstGeom prst="rect">
            <a:avLst/>
          </a:prstGeom>
        </p:spPr>
      </p:sp>
      <p:grpSp>
        <p:nvGrpSpPr>
          <p:cNvPr id="467" name="Google Shape;467;p21"/>
          <p:cNvGrpSpPr/>
          <p:nvPr/>
        </p:nvGrpSpPr>
        <p:grpSpPr>
          <a:xfrm>
            <a:off x="188700" y="665125"/>
            <a:ext cx="5190000" cy="771300"/>
            <a:chOff x="188700" y="665125"/>
            <a:chExt cx="5190000" cy="771300"/>
          </a:xfrm>
        </p:grpSpPr>
        <p:sp>
          <p:nvSpPr>
            <p:cNvPr id="468" name="Google Shape;468;p21"/>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9" name="Google Shape;469;p21"/>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grpSp>
        <p:nvGrpSpPr>
          <p:cNvPr id="474" name="Google Shape;474;p22"/>
          <p:cNvGrpSpPr/>
          <p:nvPr/>
        </p:nvGrpSpPr>
        <p:grpSpPr>
          <a:xfrm>
            <a:off x="188700" y="665125"/>
            <a:ext cx="5190000" cy="771300"/>
            <a:chOff x="188700" y="665125"/>
            <a:chExt cx="5190000" cy="771300"/>
          </a:xfrm>
        </p:grpSpPr>
        <p:sp>
          <p:nvSpPr>
            <p:cNvPr id="475" name="Google Shape;475;p22"/>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6" name="Google Shape;476;p22"/>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